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052D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326B6-419E-419D-9E4C-0162FCCEC3B4}" type="datetimeFigureOut">
              <a:rPr lang="es-MX" smtClean="0"/>
              <a:pPr/>
              <a:t>11/10/2009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3DCF2-8AC7-4CA7-AFFE-011AD3B8B15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fea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DCF2-8AC7-4CA7-AFFE-011AD3B8B15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afad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DCF2-8AC7-4CA7-AFFE-011AD3B8B152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DCF2-8AC7-4CA7-AFFE-011AD3B8B152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dirty="0" err="1" smtClean="0"/>
              <a:t>kdajf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DCF2-8AC7-4CA7-AFFE-011AD3B8B15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dirty="0" err="1" smtClean="0"/>
              <a:t>fddsfdds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3DCF2-8AC7-4CA7-AFFE-011AD3B8B152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E2AA6-91E4-4E9F-8E9B-8909E2651B9C}" type="datetimeFigureOut">
              <a:rPr lang="es-MX" smtClean="0"/>
              <a:pPr/>
              <a:t>11/10/2009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A2250-1117-442C-8891-E3CF75197DF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4.bp.blogspot.com/_VrKwnlG5X-w/SYKSnO0fP3I/AAAAAAAAMSs/eOQsI1LIuX8/s400/partidos_politicos_mexico_220px.jpg&amp;imgrefurl=http://eljustoreclamo.blogspot.com/2009/01/partidos-politicos-3-mil-633-millones.html&amp;usg=__akaJr3FgG_hUMDrGtAI_wK2PlSc=&amp;h=261&amp;w=220&amp;sz=19&amp;hl=es&amp;start=4&amp;um=1&amp;tbnid=E7b2AknH2P11jM:&amp;tbnh=112&amp;tbnw=94&amp;prev=/images?q=partidos+politicos&amp;hl=es&amp;um=1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8800" b="1" dirty="0" smtClean="0">
                <a:ln w="24500" cmpd="dbl">
                  <a:solidFill>
                    <a:schemeClr val="accent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solidFill>
                  <a:srgbClr val="F5052D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ustralian Sunrise" pitchFamily="2" charset="0"/>
              </a:rPr>
              <a:t>Sistema Social</a:t>
            </a:r>
            <a:endParaRPr lang="es-MX" sz="8800" b="1" dirty="0">
              <a:ln w="24500" cmpd="dbl">
                <a:solidFill>
                  <a:schemeClr val="accent2">
                    <a:lumMod val="20000"/>
                    <a:lumOff val="80000"/>
                  </a:schemeClr>
                </a:solidFill>
                <a:prstDash val="solid"/>
                <a:miter lim="800000"/>
              </a:ln>
              <a:solidFill>
                <a:srgbClr val="F5052D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55000" endA="300" endPos="45500" dir="5400000" sy="-100000" algn="bl" rotWithShape="0"/>
              </a:effectLst>
              <a:latin typeface="Australian Sunrise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52" y="4572008"/>
            <a:ext cx="6858048" cy="2285992"/>
          </a:xfrm>
          <a:noFill/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endParaRPr lang="es-MX" sz="2400" dirty="0" smtClean="0">
              <a:ln>
                <a:solidFill>
                  <a:schemeClr val="bg1"/>
                </a:solidFill>
              </a:ln>
              <a:solidFill>
                <a:srgbClr val="F5052D"/>
              </a:solidFill>
              <a:latin typeface="Batik Regular" pitchFamily="2" charset="0"/>
              <a:ea typeface="BatangChe" pitchFamily="49" charset="-127"/>
            </a:endParaRPr>
          </a:p>
          <a:p>
            <a:pPr algn="r"/>
            <a:r>
              <a:rPr lang="es-MX" sz="2400" dirty="0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Gutiérrez </a:t>
            </a:r>
            <a:r>
              <a:rPr lang="es-MX" sz="2400" dirty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H</a:t>
            </a:r>
            <a:r>
              <a:rPr lang="es-MX" sz="2400" dirty="0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ernández Andrea</a:t>
            </a:r>
          </a:p>
          <a:p>
            <a:pPr algn="r"/>
            <a:r>
              <a:rPr lang="es-MX" sz="2400" dirty="0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Ramírez Sánchez Gabriela Guadalupe</a:t>
            </a:r>
          </a:p>
          <a:p>
            <a:pPr algn="r"/>
            <a:r>
              <a:rPr lang="es-MX" sz="2400" dirty="0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Serrano Vázquez Nayeli </a:t>
            </a:r>
            <a:r>
              <a:rPr lang="es-MX" sz="2400" dirty="0" err="1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Stephanie</a:t>
            </a:r>
            <a:endParaRPr lang="es-MX" sz="2400" dirty="0" smtClean="0">
              <a:ln>
                <a:solidFill>
                  <a:schemeClr val="bg1"/>
                </a:solidFill>
              </a:ln>
              <a:solidFill>
                <a:srgbClr val="F5052D"/>
              </a:solidFill>
              <a:latin typeface="Batik Regular" pitchFamily="2" charset="0"/>
              <a:ea typeface="BatangChe" pitchFamily="49" charset="-127"/>
            </a:endParaRPr>
          </a:p>
          <a:p>
            <a:pPr algn="r"/>
            <a:r>
              <a:rPr lang="es-MX" sz="2400" dirty="0" smtClean="0">
                <a:ln>
                  <a:solidFill>
                    <a:schemeClr val="bg1"/>
                  </a:solidFill>
                </a:ln>
                <a:solidFill>
                  <a:srgbClr val="F5052D"/>
                </a:solidFill>
                <a:latin typeface="Batik Regular" pitchFamily="2" charset="0"/>
                <a:ea typeface="BatangChe" pitchFamily="49" charset="-127"/>
              </a:rPr>
              <a:t>Zárate Juárez Cinthia Jaqueline</a:t>
            </a:r>
            <a:endParaRPr lang="es-MX" sz="2400" dirty="0">
              <a:ln>
                <a:solidFill>
                  <a:schemeClr val="bg1"/>
                </a:solidFill>
              </a:ln>
              <a:solidFill>
                <a:srgbClr val="F5052D"/>
              </a:solidFill>
              <a:latin typeface="Batik Regular" pitchFamily="2" charset="0"/>
              <a:ea typeface="BatangChe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05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s-MX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Partidos Políticos</a:t>
            </a:r>
            <a:endParaRPr lang="es-MX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2" y="1428736"/>
            <a:ext cx="87154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Es parte del sistema político de una nación donde los actores principales son  el partido o partidos políticos, quienes utilizando recursos jurídicos y políticos, disputan y compiten por la obtención, ejercicio, mantenimiento y oposición al poder político</a:t>
            </a: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Lo constituye el conjunto de partidos que existe en un Estado Nacional. Las clasificaciones son diversas y responden a posiciones diferentes en relación al elemento que se privilegie: número de partidos, competitividad en las elecciones, privilegio a cuestiones doctrinarias o comportamientos empíricos.</a:t>
            </a:r>
          </a:p>
          <a:p>
            <a:endParaRPr lang="es-MX" dirty="0" smtClean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Un sistema de partidos </a:t>
            </a:r>
            <a:r>
              <a:rPr lang="es-MX" b="1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es competitivo</a:t>
            </a: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 si permite elecciones disputadas, y todos los partidos tienen  las mismas oportunidades en forma relativa, esto no es lo mismo a  igualdad de recursos.  Un sistema </a:t>
            </a:r>
            <a:r>
              <a:rPr lang="es-MX" b="1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No es competitivo, </a:t>
            </a: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 si y sólo si, no permite elecciones disputadas en el terreno de la realidad.</a:t>
            </a: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El sistema de partidos en México fue interpretado como de tipo no competitivo hasta 1998, cayendo en la categoría de sistemas hegemónico pragmático de tipo ideológico, según </a:t>
            </a:r>
            <a:r>
              <a:rPr lang="es-MX" dirty="0" err="1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Sartori</a:t>
            </a: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. Este sistema nació legamente en 1946, integrado hasta 1977 por 4 partidos políticos oficiales: PRI,PAN , PARM y PPS.</a:t>
            </a: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CON Portillo en 1977 reconoció PCM, PST y PDM, dos años después: PMT, PSD Y PRT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05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4282" y="142852"/>
            <a:ext cx="864399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En 1987 salieron del PRI Cuauhtémoc Cárdenas y Porfirio Muñoz y formaron la Corriente democrática y decidieron pugnar por la reconstrucción del país, buscando regresar al Estado social que creó la Constitución de 1917 y que las reformas constitucionales de 1983 así como el llamado </a:t>
            </a:r>
            <a:r>
              <a:rPr lang="es-MX" b="1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cambio estructural </a:t>
            </a: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había sepultado.</a:t>
            </a:r>
          </a:p>
          <a:p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Partido Socialista conformado por la fusión de los partidos PSUM (antes PCM) y PMT habían lanzado como candidato al luchador social a Heberto Castillo, pero renunció y apoyó la candidatura de Cuauhtémoc Cárdenas, esta alianza nacional fue conocida como Frente Democrático Nacional (FDN), compuesto por sectores liberales y de centro-izquierda.</a:t>
            </a:r>
          </a:p>
          <a:p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Las elecciones de 1988 fueron las primeras en las que el PRI vio amenazado su triunfo electoral al obtener según las cifras oficiales una votación de 52% y la oposición 48%. Esto es en consecuencia la inconformidad social y ciudadana que produjo el cambio estructural, a través del cual se abandonaba la ideología y objetivos emanados de la revolución Mexicana.</a:t>
            </a:r>
          </a:p>
          <a:p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Se creó un nuevo sistema de partidos para constituir un auténtico sistema de partidos competitivos siendo reformada la Constitución. Estas reformas incluyeron la creación de COFIPE (Código Federal de Instituciones Políticas y Procesos Electorales) y del Tribunal Contencioso Electoral, que en 1993 sería Tribunal Federal Electoral y en 1996 se transformaría a Tribunal Electoral del Poder Judicial de la Federación. Así también, en 1990 se creó el Instituto Federal Electoral (IFE). Con todo esto comenzó a consolidarse el sistema de partidos mexicanos</a:t>
            </a: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05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14282" y="214290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En las elecciones de 1997 se mantuvieron 5 partidos y en las elecciones del año 2000 participaron el proceso de elección presidencial:</a:t>
            </a: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*PRI, PAN, PRD, PT, PVEM, Partido Convergencia por la Democracia, Partido de la Sociedad Nacionalista, Partido de Acción socia, Partido del Centro Democrático, Democracia Social Partido Político Nacional y PARM.</a:t>
            </a:r>
          </a:p>
          <a:p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En el 2000 quedaron 8 partidos políticos, particularmente porque los partidos pequeños se aliaron en coalición con los más grandes.</a:t>
            </a:r>
          </a:p>
          <a:p>
            <a:endParaRPr lang="es-MX" dirty="0" smtClean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La reforma Constitucional de 2007 , aprobada por los diputados de la LX legislatura, consideró reformar la Constitución Política en los siguientes ejes:</a:t>
            </a:r>
          </a:p>
          <a:p>
            <a:pPr marL="342900" indent="-342900">
              <a:buAutoNum type="alphaL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Disminuir gasto de campañas electorales</a:t>
            </a:r>
          </a:p>
          <a:p>
            <a:pPr marL="342900" indent="-342900">
              <a:buAutoNum type="alphaL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Fortalecer las atribuciones y facultades de las autoridades electorales federales </a:t>
            </a:r>
          </a:p>
          <a:p>
            <a:pPr marL="342900" indent="-342900">
              <a:buAutoNum type="alphaL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Diseñar un nuevo modelo de comunicación entre la sociedad y partidos.</a:t>
            </a:r>
          </a:p>
          <a:p>
            <a:pPr marL="342900" indent="-342900">
              <a:buAutoNum type="alphaLcParenR"/>
            </a:pPr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pPr marL="342900" indent="-342900"/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Propuestas a saber:</a:t>
            </a:r>
          </a:p>
          <a:p>
            <a:pPr marL="342900" indent="-342900"/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Reducción del financiamiento público</a:t>
            </a:r>
          </a:p>
          <a:p>
            <a:pPr marL="342900" indent="-342900">
              <a:buAutoNum type="arabi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Nueva forma de cálculo del financiamiento público</a:t>
            </a:r>
          </a:p>
          <a:p>
            <a:pPr marL="342900" indent="-342900">
              <a:buAutoNum type="arabicParenR"/>
            </a:pP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Reducción en tiempos de campañas electorales y regulación de precampañas.</a:t>
            </a:r>
          </a:p>
          <a:p>
            <a:pPr marL="342900" indent="-342900">
              <a:buAutoNum type="arabicParenR"/>
            </a:pPr>
            <a:r>
              <a:rPr lang="es-MX" dirty="0" err="1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Renovacón</a:t>
            </a:r>
            <a:r>
              <a:rPr lang="es-MX" dirty="0" smtClean="0"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solidFill>
                  <a:schemeClr val="bg1"/>
                </a:solidFill>
              </a:rPr>
              <a:t> escalonada de consejeros electorales</a:t>
            </a:r>
          </a:p>
          <a:p>
            <a:pPr marL="342900" indent="-342900">
              <a:buAutoNum type="arabicParenR"/>
            </a:pPr>
            <a:endParaRPr lang="es-MX" dirty="0"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7650" name="Picture 2" descr="http://www.ife.org.mx/documentos/Radiodifusion/Programas/radiodifus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10250" cy="2857500"/>
          </a:xfrm>
          <a:prstGeom prst="rect">
            <a:avLst/>
          </a:prstGeom>
          <a:noFill/>
        </p:spPr>
      </p:pic>
      <p:pic>
        <p:nvPicPr>
          <p:cNvPr id="27652" name="Picture 4" descr="http://t2.gstatic.com/images?q=tbn:E7b2AknH2P11jM:http://4.bp.blogspot.com/_VrKwnlG5X-w/SYKSnO0fP3I/AAAAAAAAMSs/eOQsI1LIuX8/s400/partidos_politicos_mexico_220px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0549" y="2647927"/>
            <a:ext cx="3533451" cy="4210073"/>
          </a:xfrm>
          <a:prstGeom prst="rect">
            <a:avLst/>
          </a:prstGeom>
          <a:noFill/>
        </p:spPr>
      </p:pic>
      <p:pic>
        <p:nvPicPr>
          <p:cNvPr id="27654" name="Picture 6" descr="http://jordicarreno.files.wordpress.com/2008/10/democracia_form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86446" y="-285776"/>
            <a:ext cx="3357554" cy="3048000"/>
          </a:xfrm>
          <a:prstGeom prst="rect">
            <a:avLst/>
          </a:prstGeom>
          <a:noFill/>
        </p:spPr>
      </p:pic>
      <p:pic>
        <p:nvPicPr>
          <p:cNvPr id="27656" name="Picture 8" descr="http://www.zacatecashoy.com/eufrat/wp-content/uploads/2009/02/logoife1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409133">
            <a:off x="0" y="3643314"/>
            <a:ext cx="5634015" cy="1928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MX" dirty="0" smtClean="0">
                <a:ln>
                  <a:solidFill>
                    <a:schemeClr val="bg1">
                      <a:lumMod val="85000"/>
                    </a:schemeClr>
                  </a:solidFill>
                </a:ln>
                <a:solidFill>
                  <a:srgbClr val="FFFF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Sistema Social y sus elementos</a:t>
            </a:r>
            <a:endParaRPr lang="es-MX" dirty="0">
              <a:ln>
                <a:solidFill>
                  <a:schemeClr val="bg1">
                    <a:lumMod val="85000"/>
                  </a:schemeClr>
                </a:solidFill>
              </a:ln>
              <a:solidFill>
                <a:srgbClr val="FFFF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4282" y="1142985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A través de este sistema nos explica como se encuentra formada la sociedad y como su estructura y diferentes niveles se </a:t>
            </a:r>
            <a:r>
              <a:rPr lang="es-MX" i="1" dirty="0" smtClean="0">
                <a:solidFill>
                  <a:schemeClr val="bg1"/>
                </a:solidFill>
              </a:rPr>
              <a:t>relacionan y coordinan </a:t>
            </a:r>
            <a:r>
              <a:rPr lang="es-MX" dirty="0" smtClean="0">
                <a:solidFill>
                  <a:schemeClr val="bg1"/>
                </a:solidFill>
              </a:rPr>
              <a:t>entre ellos de forma ordenada para </a:t>
            </a:r>
            <a:r>
              <a:rPr lang="es-MX" i="1" dirty="0" smtClean="0">
                <a:solidFill>
                  <a:schemeClr val="bg1"/>
                </a:solidFill>
              </a:rPr>
              <a:t>dar coherencia </a:t>
            </a:r>
            <a:r>
              <a:rPr lang="es-MX" dirty="0" smtClean="0">
                <a:solidFill>
                  <a:schemeClr val="bg1"/>
                </a:solidFill>
              </a:rPr>
              <a:t>a las a las </a:t>
            </a:r>
            <a:r>
              <a:rPr lang="es-MX" i="1" dirty="0" smtClean="0">
                <a:solidFill>
                  <a:schemeClr val="bg1"/>
                </a:solidFill>
              </a:rPr>
              <a:t>relaciones que se establecen </a:t>
            </a:r>
            <a:r>
              <a:rPr lang="es-MX" dirty="0" smtClean="0">
                <a:solidFill>
                  <a:schemeClr val="bg1"/>
                </a:solidFill>
              </a:rPr>
              <a:t>entre los actores y sus diversas interactuaciones.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Estructura son los elementos o subsistemas que la forman como: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*Educación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*Cultura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*Religión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*Político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*Gobierno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*</a:t>
            </a:r>
            <a:r>
              <a:rPr lang="es-MX" dirty="0" err="1" smtClean="0">
                <a:solidFill>
                  <a:schemeClr val="bg1"/>
                </a:solidFill>
              </a:rPr>
              <a:t>etc</a:t>
            </a:r>
            <a:r>
              <a:rPr lang="es-MX" dirty="0" smtClean="0">
                <a:solidFill>
                  <a:schemeClr val="bg1"/>
                </a:solidFill>
              </a:rPr>
              <a:t>…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Estos se intercomunican entre ellos para retroalimentar el funcionamiento del sistema.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La </a:t>
            </a:r>
            <a:r>
              <a:rPr lang="es-MX" b="1" dirty="0" smtClean="0">
                <a:solidFill>
                  <a:schemeClr val="bg1"/>
                </a:solidFill>
              </a:rPr>
              <a:t>sociedad </a:t>
            </a:r>
            <a:r>
              <a:rPr lang="es-MX" dirty="0" smtClean="0">
                <a:solidFill>
                  <a:schemeClr val="bg1"/>
                </a:solidFill>
              </a:rPr>
              <a:t> representa al sistema porque incorpora a todas las personas que integran en su vida a través de su conducta, actitudes y acciones , diversos sistemas.</a:t>
            </a:r>
          </a:p>
          <a:p>
            <a:endParaRPr lang="es-MX" dirty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“El sistema social consiste en una pluralidad de personas </a:t>
            </a:r>
            <a:r>
              <a:rPr lang="es-MX" dirty="0" err="1" smtClean="0">
                <a:solidFill>
                  <a:schemeClr val="bg1"/>
                </a:solidFill>
              </a:rPr>
              <a:t>interactuantes</a:t>
            </a:r>
            <a:r>
              <a:rPr lang="es-MX" dirty="0" smtClean="0">
                <a:solidFill>
                  <a:schemeClr val="bg1"/>
                </a:solidFill>
              </a:rPr>
              <a:t>, motivadas por la gratificación y sus relaciones con sus situaciones quedan definidas y mediatizadas en </a:t>
            </a:r>
            <a:r>
              <a:rPr lang="es-MX" dirty="0" err="1" smtClean="0">
                <a:solidFill>
                  <a:schemeClr val="bg1"/>
                </a:solidFill>
              </a:rPr>
              <a:t>terminos</a:t>
            </a:r>
            <a:r>
              <a:rPr lang="es-MX" dirty="0" smtClean="0">
                <a:solidFill>
                  <a:schemeClr val="bg1"/>
                </a:solidFill>
              </a:rPr>
              <a:t> de un </a:t>
            </a:r>
            <a:r>
              <a:rPr lang="es-MX" dirty="0" err="1" smtClean="0">
                <a:solidFill>
                  <a:schemeClr val="bg1"/>
                </a:solidFill>
              </a:rPr>
              <a:t>sistemma</a:t>
            </a:r>
            <a:r>
              <a:rPr lang="es-MX" dirty="0" smtClean="0">
                <a:solidFill>
                  <a:schemeClr val="bg1"/>
                </a:solidFill>
              </a:rPr>
              <a:t> de símbolos culturalmente estructurados y compartidos.”</a:t>
            </a:r>
          </a:p>
          <a:p>
            <a:pPr algn="r"/>
            <a:r>
              <a:rPr lang="es-MX" dirty="0" err="1" smtClean="0">
                <a:solidFill>
                  <a:schemeClr val="bg1"/>
                </a:solidFill>
              </a:rPr>
              <a:t>Talcott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r>
              <a:rPr lang="es-MX" dirty="0" err="1" smtClean="0">
                <a:solidFill>
                  <a:schemeClr val="bg1"/>
                </a:solidFill>
              </a:rPr>
              <a:t>Parsons</a:t>
            </a:r>
            <a:endParaRPr lang="es-MX" dirty="0" smtClean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chemeClr val="accent4">
                <a:lumMod val="20000"/>
                <a:lumOff val="80000"/>
              </a:schemeClr>
            </a:gs>
            <a:gs pos="81000">
              <a:srgbClr val="1170FF"/>
            </a:gs>
            <a:gs pos="100000">
              <a:srgbClr val="00669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 descr="clip_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14546" y="0"/>
            <a:ext cx="5000660" cy="69453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Sistema Político</a:t>
            </a:r>
            <a:endParaRPr lang="es-MX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7158" y="1214422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Es un conjunto de elementos interrelacionados entre sí donde hay actividades o conductas de los individuos, de tipo autoritario.</a:t>
            </a:r>
          </a:p>
          <a:p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Está compuesto por elementos como:</a:t>
            </a:r>
          </a:p>
          <a:p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°Partidos</a:t>
            </a:r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políticos </a:t>
            </a:r>
          </a:p>
          <a:p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°</a:t>
            </a:r>
            <a:r>
              <a:rPr lang="es-MX" dirty="0" err="1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G</a:t>
            </a:r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rupos</a:t>
            </a:r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de presión</a:t>
            </a:r>
          </a:p>
          <a:p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°Sindicatos</a:t>
            </a:r>
            <a:endParaRPr lang="es-MX" dirty="0" smtClean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  <a:p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°</a:t>
            </a:r>
            <a:r>
              <a:rPr lang="es-MX" dirty="0" err="1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M</a:t>
            </a:r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edios</a:t>
            </a:r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de comunicación </a:t>
            </a:r>
          </a:p>
          <a:p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°</a:t>
            </a:r>
            <a:r>
              <a:rPr lang="es-MX" dirty="0" err="1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A</a:t>
            </a:r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sociaciones</a:t>
            </a:r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de empresarios.</a:t>
            </a:r>
          </a:p>
          <a:p>
            <a:endParaRPr lang="es-MX" dirty="0" smtClean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El sistema de gobierno mexicano de acuerdo a la Constitución de 1917 es de tipo presidencialista puro, porque al presidente lo elige directamente el pueblo.</a:t>
            </a:r>
          </a:p>
          <a:p>
            <a:endParaRPr lang="es-MX" dirty="0" smtClean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“Un sistema político es un sistema que se fija objetivos, se </a:t>
            </a:r>
            <a:r>
              <a:rPr lang="es-MX" dirty="0" err="1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autotransforma</a:t>
            </a:r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 y se adapta de marera creativa”</a:t>
            </a:r>
          </a:p>
          <a:p>
            <a:endParaRPr lang="es-MX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  <a:p>
            <a:pPr algn="r"/>
            <a:r>
              <a:rPr lang="es-MX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David Easton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El sistema político mexicano</a:t>
            </a:r>
            <a:endParaRPr lang="es-MX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1643050"/>
            <a:ext cx="85011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Este sistema por mucho tiempo fue considerado como autoritario.</a:t>
            </a:r>
          </a:p>
          <a:p>
            <a:r>
              <a:rPr lang="es-MX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Sistema: colonial (Porfirio Díaz y se reafirma con Plutarco Elías Calles; crea PRN), es perfeccionado por Lázaro Cárdena con el corporativismo (subordina a los sectores campesino, obrero militar y popular al partido de Edo.; dándose el cambio de PNR al PRM con la estructura que se mantiene el PRI hasta 1982), régimen presidencialista no ha sido modificado desde 1917 a la fecha.</a:t>
            </a:r>
          </a:p>
          <a:p>
            <a:endParaRPr lang="es-MX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Únicos requisitos para ser presidente:</a:t>
            </a:r>
            <a:r>
              <a:rPr lang="es-MX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 Ser mexicano e hijo de padres mexicanos por nacimiento</a:t>
            </a:r>
          </a:p>
          <a:p>
            <a:endParaRPr lang="es-MX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El  presidente tiene a su cargo la administración pública central conformada por 18 secretarios de Estado y la administración pública descentralizada o paraestatal y fideicomisos públicos.</a:t>
            </a:r>
          </a:p>
          <a:p>
            <a:r>
              <a:rPr lang="es-MX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FF00"/>
                </a:solidFill>
              </a:rPr>
              <a:t>El presidente, con el propósito de darle coherencia al sistema de administración pública, elaborará un plan nacional de desarrollo, del que se desprenden los distintos programas de gobierno.</a:t>
            </a:r>
            <a:endParaRPr lang="es-MX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 descr="http://3.bp.blogspot.com/_toADL36fHwE/SjKP9pXY2zI/AAAAAAAAAA8/FvpieXA28YM/s400/cropped-mexico-calderon-taking-oath-in-congress%5B1%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901"/>
            <a:ext cx="4595781" cy="3446835"/>
          </a:xfrm>
          <a:prstGeom prst="rect">
            <a:avLst/>
          </a:prstGeom>
          <a:noFill/>
        </p:spPr>
      </p:pic>
      <p:pic>
        <p:nvPicPr>
          <p:cNvPr id="1028" name="Picture 4" descr="http://nuevo.pulsopolitico.com.mx/images/stories/revoluc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28925"/>
            <a:ext cx="4762500" cy="4029075"/>
          </a:xfrm>
          <a:prstGeom prst="rect">
            <a:avLst/>
          </a:prstGeom>
          <a:noFill/>
        </p:spPr>
      </p:pic>
      <p:pic>
        <p:nvPicPr>
          <p:cNvPr id="1030" name="Picture 6" descr="http://rsandov.blogs.com/.a/6a00d8345184e569e2011570d83fff970b-800w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142900"/>
            <a:ext cx="4494578" cy="700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Gobierno</a:t>
            </a:r>
            <a:endParaRPr lang="es-MX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2844" y="1357298"/>
            <a:ext cx="87868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Conjunto de las personas que ejercen el poder político, o sea que determinan la orientación política de una cierta sociedad.</a:t>
            </a:r>
          </a:p>
          <a:p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Definición  a la realidad del Estado: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los órganos a los que institucionalmente les está confiado el ejercicio del poder”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Gobierno es un elemento integrante del Estado, donde el conjunto de las instituciones estatales organizan políticamente a la sociedad, que en conjunto constituyen comúnmente el régimen político; y los órganos de gobierno tienen la tarea de manifestar la orientación política del Estado.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Gobierno no es lo mismo que el Estado.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Estado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se </a:t>
            </a:r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transforma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y es la totalidad de la comunidad política (conjunto de gobernantes/gobernados, instituciones, organizados en un territorio determinado)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Gobierno cambia 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y </a:t>
            </a:r>
            <a:r>
              <a:rPr lang="es-MX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e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s la organización específica del poder constituido al servicio del Estado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Formas de gobierno</a:t>
            </a:r>
            <a:endParaRPr lang="es-MX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Monarquía: absoluta, constitucional y parlamentaria. Jefe de Estado vitalicio</a:t>
            </a:r>
          </a:p>
          <a:p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endParaRPr lang="es-MX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República: presidencial y parlamentaria. Jefe de Estado por..</a:t>
            </a:r>
          </a:p>
          <a:p>
            <a:endParaRPr lang="es-MX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  <a:p>
            <a:pPr>
              <a:buNone/>
            </a:pP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   El </a:t>
            </a:r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Estado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consiste en la posesión de la soberanía y el </a:t>
            </a:r>
            <a:r>
              <a:rPr lang="es-MX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Gobierno</a:t>
            </a:r>
            <a:r>
              <a:rPr lang="es-MX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rgbClr val="FFFF00"/>
                </a:solidFill>
              </a:rPr>
              <a:t> es el aparato administrativo con el cual se ejerce tal poder</a:t>
            </a:r>
            <a:endParaRPr lang="es-MX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6626" name="Picture 2" descr="http://www.cadenaser.com/recorte/20061201csrcsrint_4/SCO300/Ies/nuevo-presidente-Mexico-Felipe-Calder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0"/>
            <a:ext cx="3428993" cy="4789159"/>
          </a:xfrm>
          <a:prstGeom prst="rect">
            <a:avLst/>
          </a:prstGeom>
          <a:noFill/>
        </p:spPr>
      </p:pic>
      <p:pic>
        <p:nvPicPr>
          <p:cNvPr id="26628" name="Picture 4" descr="http://www.eluniversal.com.mx/img/2009/08/Nac/reuniontrilateral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3536395"/>
            <a:ext cx="4214810" cy="3321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1277</Words>
  <Application>Microsoft Office PowerPoint</Application>
  <PresentationFormat>Presentación en pantalla (4:3)</PresentationFormat>
  <Paragraphs>101</Paragraphs>
  <Slides>13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Sistema Social</vt:lpstr>
      <vt:lpstr>Sistema Social y sus elementos</vt:lpstr>
      <vt:lpstr>Diapositiva 3</vt:lpstr>
      <vt:lpstr>Sistema Político</vt:lpstr>
      <vt:lpstr>El sistema político mexicano</vt:lpstr>
      <vt:lpstr>Diapositiva 6</vt:lpstr>
      <vt:lpstr>Gobierno</vt:lpstr>
      <vt:lpstr>Formas de gobierno</vt:lpstr>
      <vt:lpstr>Diapositiva 9</vt:lpstr>
      <vt:lpstr>Partidos Políticos</vt:lpstr>
      <vt:lpstr>Diapositiva 11</vt:lpstr>
      <vt:lpstr>Diapositiva 12</vt:lpstr>
      <vt:lpstr>Diapositiva 13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Cinthia</dc:creator>
  <cp:lastModifiedBy>CEN PRI</cp:lastModifiedBy>
  <cp:revision>23</cp:revision>
  <dcterms:created xsi:type="dcterms:W3CDTF">2009-09-04T00:30:22Z</dcterms:created>
  <dcterms:modified xsi:type="dcterms:W3CDTF">2009-10-12T04:04:05Z</dcterms:modified>
</cp:coreProperties>
</file>